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58" r:id="rId4"/>
    <p:sldId id="266" r:id="rId5"/>
    <p:sldId id="271" r:id="rId6"/>
    <p:sldId id="270" r:id="rId7"/>
    <p:sldId id="268" r:id="rId8"/>
    <p:sldId id="269" r:id="rId9"/>
    <p:sldId id="272" r:id="rId10"/>
    <p:sldId id="259" r:id="rId11"/>
    <p:sldId id="267" r:id="rId12"/>
    <p:sldId id="273" r:id="rId13"/>
    <p:sldId id="261" r:id="rId14"/>
    <p:sldId id="277" r:id="rId15"/>
    <p:sldId id="278" r:id="rId16"/>
    <p:sldId id="275" r:id="rId17"/>
    <p:sldId id="274" r:id="rId18"/>
    <p:sldId id="263" r:id="rId19"/>
    <p:sldId id="279" r:id="rId20"/>
    <p:sldId id="265" r:id="rId21"/>
  </p:sldIdLst>
  <p:sldSz cx="9144000" cy="6858000" type="screen4x3"/>
  <p:notesSz cx="9928225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340"/>
    <a:srgbClr val="018052"/>
    <a:srgbClr val="8DC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82910" autoAdjust="0"/>
  </p:normalViewPr>
  <p:slideViewPr>
    <p:cSldViewPr>
      <p:cViewPr varScale="1">
        <p:scale>
          <a:sx n="117" d="100"/>
          <a:sy n="117" d="100"/>
        </p:scale>
        <p:origin x="17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838" y="-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448B6-A2C5-4129-BAF1-FF5661CD3E42}" type="datetimeFigureOut">
              <a:rPr lang="zh-TW" altLang="en-US" smtClean="0"/>
              <a:pPr/>
              <a:t>3/27/2014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8CB61-29E3-4516-9E51-5BD6869D33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279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D2877-E549-4E70-A9A7-7F8EB90EA55D}" type="datetimeFigureOut">
              <a:rPr lang="zh-TW" altLang="en-US" smtClean="0"/>
              <a:pPr/>
              <a:t>3/27/2014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C75D-0C2C-4757-A23C-4EDD0C3246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90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dirty="0" smtClean="0"/>
              <a:t>Mesh decimation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C75D-0C2C-4757-A23C-4EDD0C32466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537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http://en.wikipedia.org/wiki/Lloyd's_algorithm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C75D-0C2C-4757-A23C-4EDD0C324667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505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C75D-0C2C-4757-A23C-4EDD0C324667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580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 of the </a:t>
            </a:r>
            <a:r>
              <a:rPr lang="en-US" altLang="zh-TW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Hausdorff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error for QEM [Garland and </a:t>
            </a:r>
            <a:r>
              <a:rPr lang="en-US" altLang="zh-TW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Heckbert</a:t>
            </a:r>
            <a:r>
              <a:rPr lang="zh-TW" alt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1998] and for our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L2;1 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technique, for equal number of vertices (a comparison</a:t>
            </a:r>
            <a:r>
              <a:rPr lang="zh-TW" alt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equal number of edges leads to an extremely similar curve).</a:t>
            </a:r>
          </a:p>
          <a:p>
            <a:endParaRPr lang="en-US" altLang="zh-TW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當點取的越多時，相對的面的數量比數變化會較大，但月後面比數會變一定比例。</a:t>
            </a:r>
            <a:endParaRPr lang="zh-TW" altLang="en-US" b="1" i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C75D-0C2C-4757-A23C-4EDD0C324667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59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1. Approximation Theory</a:t>
            </a:r>
            <a:r>
              <a:rPr lang="en-US" altLang="zh-TW" sz="1200" baseline="0" dirty="0" smtClean="0"/>
              <a:t> </a:t>
            </a:r>
            <a:r>
              <a:rPr lang="en-US" altLang="zh-TW" sz="1200" dirty="0" smtClean="0"/>
              <a:t>Deal with the problem of replacing complicated mathematical objects with simpler ones while keeping the primal information content .</a:t>
            </a:r>
            <a:endParaRPr lang="en-US" altLang="zh-TW" dirty="0" smtClean="0"/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dirty="0" smtClean="0"/>
              <a:t>2. A lot of work has been done on best approximations of smooth functions – yet, less is known when it comes to approximating geometry.</a:t>
            </a:r>
            <a:endParaRPr lang="en-US" altLang="zh-TW" dirty="0" smtClean="0"/>
          </a:p>
          <a:p>
            <a:r>
              <a:rPr lang="en-US" altLang="zh-TW" dirty="0" smtClean="0"/>
              <a:t>http://zh.wikipedia.org/wiki/Lp%E7%A9%BA%E9%97%B4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C75D-0C2C-4757-A23C-4EDD0C32466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6638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1. Approximation Theory</a:t>
            </a:r>
            <a:r>
              <a:rPr lang="en-US" altLang="zh-TW" sz="1200" baseline="0" dirty="0" smtClean="0"/>
              <a:t> </a:t>
            </a:r>
            <a:r>
              <a:rPr lang="en-US" altLang="zh-TW" sz="1200" dirty="0" smtClean="0"/>
              <a:t>Deal with the problem of replacing complicated mathematical objects with simpler ones while keeping the primal information content .</a:t>
            </a:r>
            <a:endParaRPr lang="en-US" altLang="zh-TW" dirty="0" smtClean="0"/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dirty="0" smtClean="0"/>
              <a:t>2. A lot of work has been done on best approximations of smooth functions – yet, less is known when it comes to approximating geometry.</a:t>
            </a:r>
            <a:endParaRPr lang="en-US" altLang="zh-TW" dirty="0" smtClean="0"/>
          </a:p>
          <a:p>
            <a:r>
              <a:rPr lang="en-US" altLang="zh-TW" dirty="0" smtClean="0"/>
              <a:t>http://zh.wikipedia.org/wiki/Lp%E7%A9%BA%E9%97%B4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C75D-0C2C-4757-A23C-4EDD0C32466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456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1. Approximation Theory</a:t>
            </a:r>
            <a:r>
              <a:rPr lang="en-US" altLang="zh-TW" sz="1200" baseline="0" dirty="0" smtClean="0"/>
              <a:t> </a:t>
            </a:r>
            <a:r>
              <a:rPr lang="en-US" altLang="zh-TW" sz="1200" dirty="0" smtClean="0"/>
              <a:t>Deal with the problem of replacing complicated mathematical objects with simpler ones while keeping the primal information content .</a:t>
            </a:r>
            <a:endParaRPr lang="en-US" altLang="zh-TW" dirty="0" smtClean="0"/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dirty="0" smtClean="0"/>
              <a:t>2. A lot of work has been done on best approximations of smooth functions – yet, less is known when it comes to approximating geometry.</a:t>
            </a:r>
            <a:endParaRPr lang="en-US" altLang="zh-TW" dirty="0" smtClean="0"/>
          </a:p>
          <a:p>
            <a:r>
              <a:rPr lang="en-US" altLang="zh-TW" dirty="0" smtClean="0"/>
              <a:t>http://zh.wikipedia.org/wiki/Lp%E7%A9%BA%E9%97%B4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C75D-0C2C-4757-A23C-4EDD0C32466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104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dirty="0" smtClean="0"/>
              <a:t>1. </a:t>
            </a:r>
            <a:r>
              <a:rPr lang="zh-TW" altLang="en-US" sz="1200" b="1" dirty="0" smtClean="0"/>
              <a:t>貪婪演算法</a:t>
            </a:r>
            <a:r>
              <a:rPr lang="zh-TW" altLang="en-US" sz="1200" dirty="0" smtClean="0"/>
              <a:t>雖然可以降低三角形的面數，但會犧牲掉</a:t>
            </a:r>
            <a:r>
              <a:rPr lang="en-US" altLang="zh-TW" sz="1200" dirty="0" smtClean="0"/>
              <a:t>approximation error(</a:t>
            </a:r>
            <a:r>
              <a:rPr lang="en-US" altLang="zh-TW" sz="1200" baseline="0" dirty="0" smtClean="0"/>
              <a:t>, </a:t>
            </a:r>
            <a:r>
              <a:rPr lang="zh-TW" altLang="en-US" sz="1200" baseline="0" dirty="0" smtClean="0"/>
              <a:t>或者可以保有</a:t>
            </a:r>
            <a:r>
              <a:rPr lang="en-US" altLang="zh-TW" sz="1200" dirty="0" smtClean="0"/>
              <a:t>approximation error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criterion,</a:t>
            </a:r>
            <a:r>
              <a:rPr lang="zh-TW" altLang="en-US" sz="1200" dirty="0" smtClean="0"/>
              <a:t>但是不能控制三角形面數</a:t>
            </a:r>
            <a:r>
              <a:rPr lang="en-US" altLang="zh-TW" sz="1200" baseline="0" dirty="0" smtClean="0"/>
              <a:t>)</a:t>
            </a:r>
            <a:endParaRPr lang="en-US" altLang="zh-TW" sz="1200" dirty="0" smtClean="0"/>
          </a:p>
          <a:p>
            <a:r>
              <a:rPr lang="en-US" altLang="zh-TW" sz="1200" dirty="0" smtClean="0"/>
              <a:t>2. Metric commonly</a:t>
            </a:r>
            <a:r>
              <a:rPr lang="en-US" altLang="zh-TW" sz="1200" baseline="0" dirty="0" smtClean="0"/>
              <a:t> use: </a:t>
            </a:r>
            <a:r>
              <a:rPr lang="en-US" altLang="zh-TW" sz="1200" dirty="0" err="1" smtClean="0"/>
              <a:t>L</a:t>
            </a:r>
            <a:r>
              <a:rPr lang="en-US" altLang="zh-TW" sz="1050" dirty="0" err="1" smtClean="0"/>
              <a:t>p</a:t>
            </a:r>
            <a:r>
              <a:rPr lang="en-US" altLang="zh-TW" sz="1050" dirty="0" smtClean="0"/>
              <a:t> </a:t>
            </a:r>
            <a:r>
              <a:rPr lang="en-US" altLang="zh-TW" sz="1200" dirty="0" smtClean="0"/>
              <a:t>distance between a surface X and an approximating surface Y is the extension of the traditional </a:t>
            </a:r>
            <a:r>
              <a:rPr lang="en-US" altLang="zh-TW" sz="1200" dirty="0" err="1" smtClean="0"/>
              <a:t>L</a:t>
            </a:r>
            <a:r>
              <a:rPr lang="en-US" altLang="zh-TW" sz="1050" dirty="0" err="1" smtClean="0"/>
              <a:t>p</a:t>
            </a:r>
            <a:r>
              <a:rPr lang="en-US" altLang="zh-TW" sz="1050" dirty="0" smtClean="0"/>
              <a:t> </a:t>
            </a:r>
            <a:r>
              <a:rPr lang="en-US" altLang="zh-TW" sz="1200" dirty="0" smtClean="0"/>
              <a:t>metric for the functional setting.</a:t>
            </a:r>
          </a:p>
          <a:p>
            <a:r>
              <a:rPr lang="en-US" altLang="zh-TW" sz="1200" dirty="0" smtClean="0"/>
              <a:t>X: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surface</a:t>
            </a:r>
            <a:r>
              <a:rPr lang="en-US" altLang="zh-TW" sz="1200" baseline="0" dirty="0" smtClean="0"/>
              <a:t> X</a:t>
            </a:r>
          </a:p>
          <a:p>
            <a:r>
              <a:rPr lang="en-US" altLang="zh-TW" sz="1200" baseline="0" dirty="0" smtClean="0"/>
              <a:t>Y: surface Y</a:t>
            </a:r>
          </a:p>
          <a:p>
            <a:r>
              <a:rPr lang="en-US" altLang="zh-TW" sz="1200" baseline="0" dirty="0" smtClean="0"/>
              <a:t>||.||: Euclidean distance</a:t>
            </a:r>
          </a:p>
          <a:p>
            <a:r>
              <a:rPr lang="en-US" altLang="zh-TW" dirty="0" smtClean="0"/>
              <a:t>|.|:</a:t>
            </a:r>
            <a:r>
              <a:rPr lang="en-US" altLang="zh-TW" baseline="0" dirty="0" smtClean="0"/>
              <a:t> the surface area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C75D-0C2C-4757-A23C-4EDD0C32466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23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L2 metric:</a:t>
            </a:r>
          </a:p>
          <a:p>
            <a:r>
              <a:rPr lang="en-US" altLang="zh-TW" dirty="0" smtClean="0"/>
              <a:t>Xi = </a:t>
            </a:r>
            <a:r>
              <a:rPr lang="en-US" altLang="zh-TW" dirty="0" err="1" smtClean="0"/>
              <a:t>Ri</a:t>
            </a:r>
            <a:r>
              <a:rPr lang="en-US" altLang="zh-TW" dirty="0" smtClean="0"/>
              <a:t> </a:t>
            </a:r>
            <a:r>
              <a:rPr lang="zh-TW" altLang="en-US" dirty="0" smtClean="0"/>
              <a:t>區域的重心</a:t>
            </a:r>
            <a:endParaRPr lang="en-US" altLang="zh-TW" dirty="0" smtClean="0"/>
          </a:p>
          <a:p>
            <a:r>
              <a:rPr lang="en-US" altLang="zh-TW" dirty="0" smtClean="0"/>
              <a:t>Ni = </a:t>
            </a:r>
            <a:r>
              <a:rPr lang="en-US" altLang="zh-TW" dirty="0" err="1" smtClean="0"/>
              <a:t>Ri</a:t>
            </a:r>
            <a:r>
              <a:rPr lang="en-US" altLang="zh-TW" dirty="0" smtClean="0"/>
              <a:t> </a:t>
            </a:r>
            <a:r>
              <a:rPr lang="zh-TW" altLang="en-US" dirty="0" smtClean="0"/>
              <a:t>特徵向量的最小特徵值來做協方差矩陣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L2,1 metric: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Xi = </a:t>
            </a:r>
            <a:r>
              <a:rPr lang="en-US" altLang="zh-TW" dirty="0" err="1" smtClean="0"/>
              <a:t>Ri</a:t>
            </a:r>
            <a:r>
              <a:rPr lang="en-US" altLang="zh-TW" dirty="0" smtClean="0"/>
              <a:t> </a:t>
            </a:r>
            <a:r>
              <a:rPr lang="zh-TW" altLang="en-US" dirty="0" smtClean="0"/>
              <a:t>區域的重心</a:t>
            </a:r>
            <a:endParaRPr lang="en-US" altLang="zh-TW" dirty="0" smtClean="0"/>
          </a:p>
          <a:p>
            <a:r>
              <a:rPr lang="en-US" altLang="zh-TW" dirty="0" smtClean="0"/>
              <a:t>Ni =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Ri</a:t>
            </a:r>
            <a:r>
              <a:rPr lang="en-US" altLang="zh-TW" dirty="0" smtClean="0"/>
              <a:t> </a:t>
            </a:r>
            <a:r>
              <a:rPr lang="zh-TW" altLang="en-US" dirty="0" smtClean="0"/>
              <a:t>三角形的法向量面積加權平均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C75D-0C2C-4757-A23C-4EDD0C32466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931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利用</a:t>
            </a:r>
            <a:r>
              <a:rPr lang="en-US" altLang="zh-TW" dirty="0" smtClean="0"/>
              <a:t>L2(</a:t>
            </a:r>
            <a:r>
              <a:rPr lang="zh-TW" altLang="en-US" dirty="0" smtClean="0"/>
              <a:t>歐基里得</a:t>
            </a:r>
            <a:r>
              <a:rPr lang="en-US" altLang="zh-TW" dirty="0" smtClean="0"/>
              <a:t>)</a:t>
            </a:r>
            <a:r>
              <a:rPr lang="zh-TW" altLang="en-US" dirty="0" smtClean="0"/>
              <a:t>距離套用到這篇</a:t>
            </a:r>
            <a:r>
              <a:rPr lang="en-US" altLang="zh-TW" dirty="0" smtClean="0"/>
              <a:t>paper</a:t>
            </a:r>
            <a:r>
              <a:rPr lang="zh-TW" altLang="en-US" dirty="0" smtClean="0"/>
              <a:t>所提出的框架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移除平方根和面積正規化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圖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L2 </a:t>
            </a:r>
            <a:r>
              <a:rPr lang="zh-TW" altLang="en-US" dirty="0" smtClean="0"/>
              <a:t>形狀最加化最佳化 </a:t>
            </a:r>
            <a:r>
              <a:rPr lang="en-US" altLang="zh-TW" dirty="0" smtClean="0"/>
              <a:t>partition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左</a:t>
            </a:r>
            <a:r>
              <a:rPr lang="en-US" altLang="zh-TW" dirty="0" smtClean="0"/>
              <a:t>)</a:t>
            </a:r>
            <a:r>
              <a:rPr lang="zh-TW" altLang="en-US" dirty="0" smtClean="0"/>
              <a:t> 基於點的協方差矩陣會</a:t>
            </a:r>
            <a:r>
              <a:rPr lang="zh-TW" altLang="en-US" u="sng" dirty="0" smtClean="0"/>
              <a:t>嚴重破壞</a:t>
            </a:r>
            <a:r>
              <a:rPr lang="en-US" altLang="zh-TW" u="sng" dirty="0" smtClean="0"/>
              <a:t>partition</a:t>
            </a:r>
            <a:r>
              <a:rPr lang="zh-TW" altLang="en-US" u="sng" dirty="0" smtClean="0"/>
              <a:t> </a:t>
            </a:r>
            <a:r>
              <a:rPr lang="en-US" altLang="zh-TW" u="sng" dirty="0" smtClean="0">
                <a:sym typeface="Wingdings" panose="05000000000000000000" pitchFamily="2" charset="2"/>
              </a:rPr>
              <a:t></a:t>
            </a:r>
            <a:r>
              <a:rPr lang="zh-TW" altLang="en-US" u="sng" dirty="0" smtClean="0">
                <a:sym typeface="Wingdings" panose="05000000000000000000" pitchFamily="2" charset="2"/>
              </a:rPr>
              <a:t>所以導致分個成多個小塊</a:t>
            </a:r>
            <a:r>
              <a:rPr lang="zh-TW" altLang="en-US" dirty="0" smtClean="0"/>
              <a:t>，</a:t>
            </a:r>
            <a:r>
              <a:rPr lang="en-US" altLang="zh-TW" dirty="0" smtClean="0"/>
              <a:t>(</a:t>
            </a:r>
            <a:r>
              <a:rPr lang="zh-TW" altLang="en-US" dirty="0" smtClean="0"/>
              <a:t>右</a:t>
            </a:r>
            <a:r>
              <a:rPr lang="en-US" altLang="zh-TW" dirty="0" smtClean="0"/>
              <a:t>)</a:t>
            </a:r>
            <a:r>
              <a:rPr lang="zh-TW" altLang="en-US" dirty="0" smtClean="0"/>
              <a:t>基於三角形的協方差矩陣</a:t>
            </a:r>
            <a:r>
              <a:rPr lang="zh-TW" altLang="en-US" u="sng" dirty="0" smtClean="0"/>
              <a:t>提供預期的多邊形逼近，捕捉真實幾何</a:t>
            </a:r>
            <a:r>
              <a:rPr lang="en-US" altLang="zh-TW" u="sng" dirty="0" smtClean="0">
                <a:sym typeface="Wingdings" panose="05000000000000000000" pitchFamily="2" charset="2"/>
              </a:rPr>
              <a:t></a:t>
            </a:r>
            <a:r>
              <a:rPr lang="zh-TW" altLang="en-US" u="sng" dirty="0" smtClean="0">
                <a:sym typeface="Wingdings" panose="05000000000000000000" pitchFamily="2" charset="2"/>
              </a:rPr>
              <a:t>分割的較完整</a:t>
            </a:r>
            <a:endParaRPr lang="en-US" altLang="zh-TW" u="sng" dirty="0" smtClean="0">
              <a:sym typeface="Wingdings" panose="05000000000000000000" pitchFamily="2" charset="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C75D-0C2C-4757-A23C-4EDD0C324667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970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http://www.csie.ntnu.edu.tw/~u91029/VoronoiDiagram.html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C75D-0C2C-4757-A23C-4EDD0C324667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800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6C75D-0C2C-4757-A23C-4EDD0C324667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01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1ADEF9DF-B4D4-442F-9513-2C1E1B38FD8F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A1A36-6782-46FB-8B26-F0ECDBE0BD2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78354-B450-416E-8A3E-553A8BB6D7AC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44A9D-FA56-4024-B452-B552936281E8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98A79452-D5AD-4E35-8A2A-1F5956FBFF39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B8E0F0E2-4E2F-46BE-AA8E-36CC73F7EF27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C56319-DF13-41D4-AB30-6110B820A65B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A858E-0E6B-4268-9BBB-343AE597339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61B7AF-B0F5-450A-B529-D520534F54BC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39DE7-9F3A-4FD3-8F16-30D6008AD9F9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33223995-83BF-43B8-B71B-23E464B53B64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59A9D12-9BA5-49DF-A390-8C73B5A58829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76010-5A59-49B0-BE1C-3DA9AF147927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07475-ED1A-494C-8418-299654355643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96EBA912-BED2-47B3-BD53-5547E968EEEE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BE671E4B-8CF4-43C9-BD6B-DB13CD39E9D1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C6143-9EA7-4A54-AB3A-06D06F48EA34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C1FB4-F791-4001-9893-D6A08A228E3E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D31AF5-8BF2-4C83-A3F1-408FFC32D78B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CED0B-B02C-4F52-888D-DE693745641D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F43B223-9D25-4466-BBA7-BB816C446805}" type="datetime1">
              <a:rPr lang="fr-FR" altLang="zh-TW" smtClean="0"/>
              <a:pPr/>
              <a:t>27/03/2014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AF444DF-46CD-425F-A115-F4653E739522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6864" cy="3024336"/>
          </a:xfrm>
        </p:spPr>
        <p:txBody>
          <a:bodyPr/>
          <a:lstStyle/>
          <a:p>
            <a:r>
              <a:rPr lang="fr-CA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Variational Shape Approximation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B32-0E5E-4CC5-A0D5-B1390FD4B635}" type="datetime1">
              <a:rPr lang="fr-FR" altLang="zh-TW" smtClean="0"/>
              <a:pPr/>
              <a:t>27/03/2014</a:t>
            </a:fld>
            <a:endParaRPr lang="fr-CA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15616" y="4436720"/>
          <a:ext cx="6912768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4256"/>
                <a:gridCol w="2304256"/>
                <a:gridCol w="230425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zh-TW" sz="20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David Cohen-Steiner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zh-TW" sz="20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Pierre Alliez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zh-TW" sz="20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Mathieu Desbrun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zh-TW" sz="20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Duke 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zh-TW" sz="20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INRIA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zh-TW" sz="2000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</a:rPr>
                        <a:t>U. of So. Cal.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3275856" y="3831431"/>
            <a:ext cx="257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FF00"/>
                </a:solidFill>
              </a:rPr>
              <a:t>SIGGRAPH 2004</a:t>
            </a:r>
            <a:endParaRPr lang="zh-TW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/>
              <a:t>Shape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Metrics of Proxies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TW" sz="2000" dirty="0" smtClean="0"/>
              <a:t>L</a:t>
            </a:r>
            <a:r>
              <a:rPr lang="en-US" altLang="zh-TW" sz="1400" dirty="0" smtClean="0"/>
              <a:t>2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metric</a:t>
            </a:r>
            <a:endParaRPr lang="en-US" altLang="en-US" sz="2000" dirty="0" smtClean="0"/>
          </a:p>
          <a:p>
            <a:endParaRPr lang="zh-TW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9452-D5AD-4E35-8A2A-1F5956FBFF39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F0E2-4E2F-46BE-AA8E-36CC73F7EF27}" type="slidenum">
              <a:rPr lang="fr-CA" smtClean="0"/>
              <a:pPr/>
              <a:t>10</a:t>
            </a:fld>
            <a:endParaRPr lang="fr-CA"/>
          </a:p>
        </p:txBody>
      </p:sp>
      <p:pic>
        <p:nvPicPr>
          <p:cNvPr id="6" name="內容版面配置區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1600" y="3121558"/>
            <a:ext cx="4104456" cy="86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4217823"/>
            <a:ext cx="5418910" cy="2190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/>
              <a:t>Shape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Metrics of Proxies</a:t>
            </a:r>
            <a:endParaRPr lang="en-US" altLang="en-US" sz="2400" dirty="0" smtClean="0"/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TW" sz="2000" dirty="0" smtClean="0"/>
              <a:t>L</a:t>
            </a:r>
            <a:r>
              <a:rPr lang="en-US" altLang="zh-TW" sz="1400" dirty="0" smtClean="0"/>
              <a:t>2,1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metric</a:t>
            </a:r>
            <a:endParaRPr lang="zh-TW" altLang="en-US" sz="2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9452-D5AD-4E35-8A2A-1F5956FBFF39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F0E2-4E2F-46BE-AA8E-36CC73F7EF27}" type="slidenum">
              <a:rPr lang="fr-CA" smtClean="0"/>
              <a:pPr/>
              <a:t>11</a:t>
            </a:fld>
            <a:endParaRPr lang="fr-CA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140968"/>
            <a:ext cx="4229100" cy="8572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5" y="4151046"/>
            <a:ext cx="7716327" cy="2086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/>
              <a:t>Shape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Metrics of Proxies</a:t>
            </a:r>
            <a:endParaRPr lang="en-US" altLang="en-US" sz="2400" dirty="0" smtClean="0"/>
          </a:p>
          <a:p>
            <a:endParaRPr lang="zh-TW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9452-D5AD-4E35-8A2A-1F5956FBFF39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F0E2-4E2F-46BE-AA8E-36CC73F7EF27}" type="slidenum">
              <a:rPr lang="fr-CA" smtClean="0"/>
              <a:pPr/>
              <a:t>12</a:t>
            </a:fld>
            <a:endParaRPr lang="fr-CA"/>
          </a:p>
        </p:txBody>
      </p:sp>
      <p:pic>
        <p:nvPicPr>
          <p:cNvPr id="6" name="內容版面配置區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2689947"/>
            <a:ext cx="41529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/>
          <a:srcRect r="50000"/>
          <a:stretch/>
        </p:blipFill>
        <p:spPr>
          <a:xfrm>
            <a:off x="1619672" y="3709328"/>
            <a:ext cx="2952328" cy="259999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8876" y="2709600"/>
            <a:ext cx="4229100" cy="8572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/>
          <a:srcRect l="50000"/>
          <a:stretch/>
        </p:blipFill>
        <p:spPr>
          <a:xfrm>
            <a:off x="4572000" y="3709328"/>
            <a:ext cx="2952328" cy="259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1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/>
              <a:t>Optimizing Shape Proxies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b="1" dirty="0" smtClean="0"/>
              <a:t>Background on Lloyd’s Clustering Algorithm.</a:t>
            </a:r>
            <a:r>
              <a:rPr lang="zh-TW" altLang="en-US" sz="2000" b="1" dirty="0" smtClean="0"/>
              <a:t> </a:t>
            </a:r>
            <a:endParaRPr lang="en-US" altLang="zh-TW" sz="2000" b="1" dirty="0" smtClean="0"/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TW" sz="1800" dirty="0" err="1" smtClean="0">
                <a:solidFill>
                  <a:srgbClr val="016340"/>
                </a:solidFill>
              </a:rPr>
              <a:t>Voronoi</a:t>
            </a:r>
            <a:r>
              <a:rPr lang="en-US" altLang="zh-TW" sz="1800" dirty="0" smtClean="0">
                <a:solidFill>
                  <a:srgbClr val="016340"/>
                </a:solidFill>
              </a:rPr>
              <a:t> </a:t>
            </a:r>
            <a:r>
              <a:rPr lang="en-US" altLang="zh-TW" sz="1800" dirty="0">
                <a:solidFill>
                  <a:srgbClr val="016340"/>
                </a:solidFill>
              </a:rPr>
              <a:t>Diagram</a:t>
            </a:r>
            <a:r>
              <a:rPr lang="zh-TW" altLang="en-US" sz="1800" dirty="0"/>
              <a:t> </a:t>
            </a:r>
            <a:r>
              <a:rPr lang="en-US" altLang="zh-TW" sz="1800" dirty="0"/>
              <a:t>+</a:t>
            </a:r>
            <a:r>
              <a:rPr lang="zh-TW" altLang="en-US" sz="1800" dirty="0"/>
              <a:t> </a:t>
            </a:r>
            <a:r>
              <a:rPr lang="en-US" altLang="zh-TW" sz="1800" dirty="0"/>
              <a:t>finds the centroid of each set in the partition</a:t>
            </a:r>
          </a:p>
          <a:p>
            <a:endParaRPr lang="en-US" altLang="zh-TW" sz="2000" b="1" dirty="0" smtClean="0"/>
          </a:p>
          <a:p>
            <a:endParaRPr lang="en-US" altLang="zh-TW" sz="2000" b="1" dirty="0" smtClean="0"/>
          </a:p>
          <a:p>
            <a:endParaRPr lang="en-US" altLang="zh-TW" sz="2000" b="1" dirty="0"/>
          </a:p>
          <a:p>
            <a:endParaRPr lang="en-US" altLang="zh-TW" sz="2000" b="1" dirty="0" smtClean="0"/>
          </a:p>
          <a:p>
            <a:endParaRPr lang="en-US" altLang="zh-TW" sz="2000" b="1" dirty="0"/>
          </a:p>
          <a:p>
            <a:endParaRPr lang="en-US" altLang="zh-TW" sz="2000" b="1" dirty="0" smtClean="0"/>
          </a:p>
          <a:p>
            <a:endParaRPr lang="en-US" altLang="zh-TW" sz="2000" b="1" dirty="0"/>
          </a:p>
          <a:p>
            <a:pPr marL="0" indent="0">
              <a:buNone/>
            </a:pPr>
            <a:endParaRPr lang="en-US" altLang="zh-TW" sz="2000" b="1" dirty="0" smtClean="0"/>
          </a:p>
          <a:p>
            <a:r>
              <a:rPr lang="en-US" altLang="zh-TW" sz="2000" dirty="0" smtClean="0"/>
              <a:t>Lloyd’s method hinges on the two phases</a:t>
            </a:r>
          </a:p>
          <a:p>
            <a:pPr lvl="1"/>
            <a:endParaRPr lang="en-US" altLang="zh-TW" sz="2000" dirty="0" smtClean="0"/>
          </a:p>
          <a:p>
            <a:endParaRPr lang="zh-TW" altLang="en-US" sz="2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9452-D5AD-4E35-8A2A-1F5956FBFF39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F0E2-4E2F-46BE-AA8E-36CC73F7EF27}" type="slidenum">
              <a:rPr lang="fr-CA" smtClean="0"/>
              <a:pPr/>
              <a:t>13</a:t>
            </a:fld>
            <a:endParaRPr lang="fr-CA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6952"/>
            <a:ext cx="520350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/>
              <a:t>Optimizing Shape Proxies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51486"/>
          </a:xfrm>
        </p:spPr>
        <p:txBody>
          <a:bodyPr/>
          <a:lstStyle/>
          <a:p>
            <a:r>
              <a:rPr lang="en-US" altLang="zh-TW" sz="2000" b="1" dirty="0" smtClean="0"/>
              <a:t>Background on Lloyd’s Clustering Algorithm.</a:t>
            </a:r>
            <a:r>
              <a:rPr lang="zh-TW" altLang="en-US" sz="2000" b="1" dirty="0" smtClean="0"/>
              <a:t> </a:t>
            </a:r>
            <a:endParaRPr lang="en-US" altLang="zh-TW" sz="2000" b="1" dirty="0" smtClean="0"/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TW" sz="1800" dirty="0" err="1" smtClean="0">
                <a:solidFill>
                  <a:srgbClr val="016340"/>
                </a:solidFill>
              </a:rPr>
              <a:t>Voronoi</a:t>
            </a:r>
            <a:r>
              <a:rPr lang="en-US" altLang="zh-TW" sz="1800" dirty="0" smtClean="0">
                <a:solidFill>
                  <a:srgbClr val="016340"/>
                </a:solidFill>
              </a:rPr>
              <a:t> </a:t>
            </a:r>
            <a:r>
              <a:rPr lang="en-US" altLang="zh-TW" sz="1800" dirty="0">
                <a:solidFill>
                  <a:srgbClr val="016340"/>
                </a:solidFill>
              </a:rPr>
              <a:t>Diagram</a:t>
            </a:r>
            <a:r>
              <a:rPr lang="zh-TW" altLang="en-US" sz="1800" dirty="0"/>
              <a:t> </a:t>
            </a:r>
            <a:r>
              <a:rPr lang="en-US" altLang="zh-TW" sz="1800" dirty="0"/>
              <a:t>+</a:t>
            </a:r>
            <a:r>
              <a:rPr lang="zh-TW" altLang="en-US" sz="1800" dirty="0"/>
              <a:t> </a:t>
            </a:r>
            <a:r>
              <a:rPr lang="en-US" altLang="zh-TW" sz="1800" dirty="0"/>
              <a:t>finds the centroid of each set in the partition</a:t>
            </a:r>
          </a:p>
          <a:p>
            <a:pPr lvl="1">
              <a:buFont typeface="Wingdings" panose="05000000000000000000" pitchFamily="2" charset="2"/>
              <a:buChar char="p"/>
            </a:pPr>
            <a:endParaRPr lang="en-US" altLang="zh-TW" sz="1800" dirty="0"/>
          </a:p>
          <a:p>
            <a:endParaRPr lang="en-US" altLang="zh-TW" sz="2000" b="1" dirty="0" smtClean="0"/>
          </a:p>
          <a:p>
            <a:endParaRPr lang="en-US" altLang="zh-TW" sz="2000" b="1" dirty="0" smtClean="0"/>
          </a:p>
          <a:p>
            <a:endParaRPr lang="en-US" altLang="zh-TW" sz="2000" b="1" dirty="0"/>
          </a:p>
          <a:p>
            <a:endParaRPr lang="en-US" altLang="zh-TW" sz="2000" b="1" dirty="0" smtClean="0"/>
          </a:p>
          <a:p>
            <a:endParaRPr lang="en-US" altLang="zh-TW" sz="2000" b="1" dirty="0"/>
          </a:p>
          <a:p>
            <a:endParaRPr lang="en-US" altLang="zh-TW" sz="2000" b="1" dirty="0" smtClean="0"/>
          </a:p>
          <a:p>
            <a:pPr marL="0" indent="0">
              <a:buNone/>
            </a:pPr>
            <a:endParaRPr lang="en-US" altLang="zh-TW" sz="2000" b="1" dirty="0" smtClean="0"/>
          </a:p>
          <a:p>
            <a:r>
              <a:rPr lang="en-US" altLang="zh-TW" sz="2000" dirty="0" smtClean="0"/>
              <a:t>Lloyd’s method hinges on the two phases</a:t>
            </a:r>
          </a:p>
          <a:p>
            <a:pPr lvl="1"/>
            <a:endParaRPr lang="en-US" altLang="zh-TW" sz="2000" dirty="0" smtClean="0"/>
          </a:p>
          <a:p>
            <a:endParaRPr lang="zh-TW" altLang="en-US" sz="2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9452-D5AD-4E35-8A2A-1F5956FBFF39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F0E2-4E2F-46BE-AA8E-36CC73F7EF27}" type="slidenum">
              <a:rPr lang="fr-CA" smtClean="0"/>
              <a:pPr/>
              <a:t>14</a:t>
            </a:fld>
            <a:endParaRPr lang="fr-CA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6952"/>
            <a:ext cx="5203508" cy="266429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996952"/>
            <a:ext cx="520350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/>
              <a:t>Optimizing Shape Proxies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b="1" dirty="0" smtClean="0"/>
              <a:t>Background on Lloyd’s Clustering Algorithm.</a:t>
            </a:r>
            <a:r>
              <a:rPr lang="zh-TW" altLang="en-US" sz="2000" b="1" dirty="0" smtClean="0"/>
              <a:t> </a:t>
            </a:r>
            <a:endParaRPr lang="en-US" altLang="zh-TW" sz="2000" b="1" dirty="0" smtClean="0"/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TW" sz="1800" dirty="0" err="1" smtClean="0">
                <a:solidFill>
                  <a:srgbClr val="016340"/>
                </a:solidFill>
              </a:rPr>
              <a:t>Voronoi</a:t>
            </a:r>
            <a:r>
              <a:rPr lang="en-US" altLang="zh-TW" sz="1800" dirty="0" smtClean="0">
                <a:solidFill>
                  <a:srgbClr val="016340"/>
                </a:solidFill>
              </a:rPr>
              <a:t> </a:t>
            </a:r>
            <a:r>
              <a:rPr lang="en-US" altLang="zh-TW" sz="1800" dirty="0">
                <a:solidFill>
                  <a:srgbClr val="016340"/>
                </a:solidFill>
              </a:rPr>
              <a:t>Diagram</a:t>
            </a:r>
            <a:r>
              <a:rPr lang="zh-TW" altLang="en-US" sz="1800" dirty="0"/>
              <a:t> </a:t>
            </a:r>
            <a:r>
              <a:rPr lang="en-US" altLang="zh-TW" sz="1800" dirty="0">
                <a:solidFill>
                  <a:srgbClr val="016340"/>
                </a:solidFill>
              </a:rPr>
              <a:t>+</a:t>
            </a:r>
            <a:r>
              <a:rPr lang="zh-TW" altLang="en-US" sz="1800" dirty="0">
                <a:solidFill>
                  <a:srgbClr val="016340"/>
                </a:solidFill>
              </a:rPr>
              <a:t> </a:t>
            </a:r>
            <a:r>
              <a:rPr lang="en-US" altLang="zh-TW" sz="1800" dirty="0">
                <a:solidFill>
                  <a:srgbClr val="016340"/>
                </a:solidFill>
              </a:rPr>
              <a:t>finds the </a:t>
            </a:r>
            <a:r>
              <a:rPr lang="en-US" altLang="zh-TW" sz="1800" dirty="0" smtClean="0">
                <a:solidFill>
                  <a:srgbClr val="016340"/>
                </a:solidFill>
              </a:rPr>
              <a:t>centroid</a:t>
            </a:r>
            <a:r>
              <a:rPr lang="en-US" altLang="zh-TW" sz="1800" dirty="0">
                <a:solidFill>
                  <a:srgbClr val="016340"/>
                </a:solidFill>
              </a:rPr>
              <a:t> of each set in the partition</a:t>
            </a:r>
          </a:p>
          <a:p>
            <a:endParaRPr lang="en-US" altLang="zh-TW" sz="2000" b="1" dirty="0" smtClean="0"/>
          </a:p>
          <a:p>
            <a:endParaRPr lang="en-US" altLang="zh-TW" sz="2000" b="1" dirty="0" smtClean="0"/>
          </a:p>
          <a:p>
            <a:endParaRPr lang="en-US" altLang="zh-TW" sz="2000" b="1" dirty="0"/>
          </a:p>
          <a:p>
            <a:endParaRPr lang="en-US" altLang="zh-TW" sz="2000" b="1" dirty="0" smtClean="0"/>
          </a:p>
          <a:p>
            <a:endParaRPr lang="en-US" altLang="zh-TW" sz="2000" b="1" dirty="0"/>
          </a:p>
          <a:p>
            <a:endParaRPr lang="en-US" altLang="zh-TW" sz="2000" b="1" dirty="0" smtClean="0"/>
          </a:p>
          <a:p>
            <a:endParaRPr lang="en-US" altLang="zh-TW" sz="2000" b="1" dirty="0"/>
          </a:p>
          <a:p>
            <a:pPr marL="0" indent="0">
              <a:buNone/>
            </a:pPr>
            <a:endParaRPr lang="en-US" altLang="zh-TW" sz="2000" b="1" dirty="0" smtClean="0"/>
          </a:p>
          <a:p>
            <a:r>
              <a:rPr lang="en-US" altLang="zh-TW" sz="2000" dirty="0" smtClean="0"/>
              <a:t>Lloyd’s method hinges on the two phases</a:t>
            </a:r>
          </a:p>
          <a:p>
            <a:pPr lvl="1"/>
            <a:endParaRPr lang="en-US" altLang="zh-TW" sz="2000" dirty="0" smtClean="0"/>
          </a:p>
          <a:p>
            <a:endParaRPr lang="zh-TW" altLang="en-US" sz="2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9452-D5AD-4E35-8A2A-1F5956FBFF39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F0E2-4E2F-46BE-AA8E-36CC73F7EF27}" type="slidenum">
              <a:rPr lang="fr-CA" smtClean="0"/>
              <a:pPr/>
              <a:t>15</a:t>
            </a:fld>
            <a:endParaRPr lang="fr-CA"/>
          </a:p>
        </p:txBody>
      </p:sp>
      <p:grpSp>
        <p:nvGrpSpPr>
          <p:cNvPr id="12" name="群組 11"/>
          <p:cNvGrpSpPr/>
          <p:nvPr/>
        </p:nvGrpSpPr>
        <p:grpSpPr>
          <a:xfrm>
            <a:off x="755576" y="3284984"/>
            <a:ext cx="8077265" cy="1924646"/>
            <a:chOff x="485518" y="3501007"/>
            <a:chExt cx="7555004" cy="1800202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/>
            <a:srcRect b="77632"/>
            <a:stretch/>
          </p:blipFill>
          <p:spPr>
            <a:xfrm>
              <a:off x="485518" y="3501009"/>
              <a:ext cx="1798295" cy="180020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3"/>
            <a:srcRect t="25051" b="52581"/>
            <a:stretch/>
          </p:blipFill>
          <p:spPr>
            <a:xfrm>
              <a:off x="2404421" y="3501007"/>
              <a:ext cx="1798295" cy="1800201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/>
            <a:srcRect t="50103" b="27529"/>
            <a:stretch/>
          </p:blipFill>
          <p:spPr>
            <a:xfrm>
              <a:off x="4323324" y="3501007"/>
              <a:ext cx="1798295" cy="1800200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3"/>
            <a:srcRect t="75070" b="2563"/>
            <a:stretch/>
          </p:blipFill>
          <p:spPr>
            <a:xfrm>
              <a:off x="6242227" y="3501007"/>
              <a:ext cx="1798295" cy="1800200"/>
            </a:xfrm>
            <a:prstGeom prst="rect">
              <a:avLst/>
            </a:prstGeom>
          </p:spPr>
        </p:pic>
      </p:grpSp>
      <p:sp>
        <p:nvSpPr>
          <p:cNvPr id="13" name="文字方塊 12"/>
          <p:cNvSpPr txBox="1"/>
          <p:nvPr/>
        </p:nvSpPr>
        <p:spPr>
          <a:xfrm>
            <a:off x="1483482" y="529856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(1)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535035" y="528055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584239" y="528055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(3)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638140" y="529856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(4)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67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/>
              <a:t>Optimizing Shape Proxies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Background on Lloyd’s Clustering Algorithm.</a:t>
            </a:r>
          </a:p>
          <a:p>
            <a:r>
              <a:rPr lang="en-US" altLang="zh-TW" sz="2400" b="1" dirty="0" smtClean="0"/>
              <a:t>Lloyd’s method hinges on the two phases: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TW" sz="2400" dirty="0" smtClean="0"/>
              <a:t>Geometry Partitioning</a:t>
            </a:r>
          </a:p>
          <a:p>
            <a:pPr marL="845448" lvl="3" indent="0">
              <a:buNone/>
            </a:pPr>
            <a:r>
              <a:rPr lang="en-US" altLang="zh-TW" sz="1800" dirty="0" smtClean="0"/>
              <a:t>It is used an error-minimizing region-growing algorithm. The object is segmented in non-overlapping regions.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TW" sz="2400" dirty="0" smtClean="0"/>
              <a:t>Proxy Fitting</a:t>
            </a:r>
          </a:p>
          <a:p>
            <a:pPr marL="845448" lvl="3" indent="0">
              <a:buNone/>
            </a:pPr>
            <a:r>
              <a:rPr lang="en-US" altLang="zh-TW" sz="1800" dirty="0" smtClean="0"/>
              <a:t>For each partition it is computed an optimal local representative.</a:t>
            </a:r>
            <a:endParaRPr lang="zh-TW" altLang="en-US" sz="1800" dirty="0" smtClean="0"/>
          </a:p>
          <a:p>
            <a:endParaRPr lang="zh-TW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9452-D5AD-4E35-8A2A-1F5956FBFF39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F0E2-4E2F-46BE-AA8E-36CC73F7EF27}" type="slidenum">
              <a:rPr lang="fr-CA" smtClean="0"/>
              <a:pPr/>
              <a:t>16</a:t>
            </a:fld>
            <a:endParaRPr lang="fr-CA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950366"/>
            <a:ext cx="8208912" cy="15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/>
              <a:t>Results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621" y="2089944"/>
            <a:ext cx="6240757" cy="3921125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9452-D5AD-4E35-8A2A-1F5956FBFF39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F0E2-4E2F-46BE-AA8E-36CC73F7EF27}" type="slidenum">
              <a:rPr lang="fr-CA" smtClean="0"/>
              <a:pPr/>
              <a:t>17</a:t>
            </a:fld>
            <a:endParaRPr lang="fr-CA"/>
          </a:p>
        </p:txBody>
      </p:sp>
      <p:sp>
        <p:nvSpPr>
          <p:cNvPr id="7" name="文字方塊 6"/>
          <p:cNvSpPr txBox="1"/>
          <p:nvPr/>
        </p:nvSpPr>
        <p:spPr>
          <a:xfrm>
            <a:off x="1696406" y="6021288"/>
            <a:ext cx="2533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016340"/>
                </a:solidFill>
              </a:rPr>
              <a:t>300</a:t>
            </a:r>
            <a:r>
              <a:rPr lang="zh-TW" altLang="en-US" sz="1600" dirty="0" smtClean="0">
                <a:solidFill>
                  <a:srgbClr val="016340"/>
                </a:solidFill>
              </a:rPr>
              <a:t> </a:t>
            </a:r>
            <a:r>
              <a:rPr lang="en-US" altLang="zh-TW" sz="1600" dirty="0" smtClean="0">
                <a:solidFill>
                  <a:srgbClr val="016340"/>
                </a:solidFill>
              </a:rPr>
              <a:t>proxies, 346 triangles</a:t>
            </a:r>
            <a:endParaRPr lang="zh-TW" altLang="en-US" sz="1600" dirty="0">
              <a:solidFill>
                <a:srgbClr val="01634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004048" y="6021288"/>
            <a:ext cx="2419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016340"/>
                </a:solidFill>
              </a:rPr>
              <a:t>50</a:t>
            </a:r>
            <a:r>
              <a:rPr lang="zh-TW" altLang="en-US" sz="1600" dirty="0" smtClean="0">
                <a:solidFill>
                  <a:srgbClr val="016340"/>
                </a:solidFill>
              </a:rPr>
              <a:t> </a:t>
            </a:r>
            <a:r>
              <a:rPr lang="en-US" altLang="zh-TW" sz="1600" dirty="0" smtClean="0">
                <a:solidFill>
                  <a:srgbClr val="016340"/>
                </a:solidFill>
              </a:rPr>
              <a:t>proxies, 100 triangles</a:t>
            </a:r>
            <a:endParaRPr lang="zh-TW" altLang="en-US" sz="1600" dirty="0">
              <a:solidFill>
                <a:srgbClr val="0163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/>
              <a:t>Results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9452-D5AD-4E35-8A2A-1F5956FBFF39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F0E2-4E2F-46BE-AA8E-36CC73F7EF27}" type="slidenum">
              <a:rPr lang="fr-CA" smtClean="0"/>
              <a:pPr/>
              <a:t>18</a:t>
            </a:fld>
            <a:endParaRPr lang="fr-CA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210" y="2492896"/>
            <a:ext cx="854526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/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12160" y="1929185"/>
            <a:ext cx="1769394" cy="43204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800" dirty="0" smtClean="0">
                <a:solidFill>
                  <a:schemeClr val="accent6">
                    <a:lumMod val="75000"/>
                  </a:schemeClr>
                </a:solidFill>
              </a:rPr>
              <a:t>700K triangles</a:t>
            </a:r>
            <a:endParaRPr lang="zh-TW" alt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9452-D5AD-4E35-8A2A-1F5956FBFF39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F0E2-4E2F-46BE-AA8E-36CC73F7EF27}" type="slidenum">
              <a:rPr lang="fr-CA" smtClean="0"/>
              <a:pPr/>
              <a:t>19</a:t>
            </a:fld>
            <a:endParaRPr lang="fr-CA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871351"/>
            <a:ext cx="3066936" cy="4850124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2564888" y="2328242"/>
            <a:ext cx="10710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5 min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6125324" y="5945237"/>
            <a:ext cx="9669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10 min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fr-CA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9452-D5AD-4E35-8A2A-1F5956FBFF39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F0E2-4E2F-46BE-AA8E-36CC73F7EF27}" type="slidenum">
              <a:rPr lang="fr-CA" smtClean="0"/>
              <a:pPr/>
              <a:t>2</a:t>
            </a:fld>
            <a:endParaRPr lang="fr-CA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755576" y="1844824"/>
            <a:ext cx="76328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 -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Shape Approximation -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Optimizing Shape Proxies -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Results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/>
              <a:t>Result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9452-D5AD-4E35-8A2A-1F5956FBFF39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F0E2-4E2F-46BE-AA8E-36CC73F7EF27}" type="slidenum">
              <a:rPr lang="fr-CA" smtClean="0"/>
              <a:pPr/>
              <a:t>20</a:t>
            </a:fld>
            <a:endParaRPr lang="fr-CA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132856"/>
            <a:ext cx="6924675" cy="4095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>
                <a:solidFill>
                  <a:schemeClr val="bg1"/>
                </a:solidFill>
              </a:rPr>
              <a:t>Introduction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95949"/>
          </a:xfrm>
        </p:spPr>
        <p:txBody>
          <a:bodyPr/>
          <a:lstStyle/>
          <a:p>
            <a:r>
              <a:rPr lang="en-US" altLang="zh-TW" sz="2000" dirty="0" smtClean="0"/>
              <a:t>A method concise, faithful approximation of complex 3D datasets is key to reducing the computational cost of graphics application.</a:t>
            </a:r>
          </a:p>
          <a:p>
            <a:r>
              <a:rPr lang="en-US" altLang="zh-TW" sz="2000" dirty="0" smtClean="0"/>
              <a:t>Using the concept of geometric proxies.</a:t>
            </a:r>
            <a:endParaRPr lang="zh-TW" altLang="en-US" sz="2000" dirty="0" smtClean="0"/>
          </a:p>
          <a:p>
            <a:endParaRPr lang="fr-CA" sz="2000" dirty="0" smtClean="0">
              <a:solidFill>
                <a:srgbClr val="01634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799C-36F7-491A-B677-FDBB10ED27BE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F0E2-4E2F-46BE-AA8E-36CC73F7EF27}" type="slidenum">
              <a:rPr lang="fr-CA" smtClean="0"/>
              <a:pPr/>
              <a:t>3</a:t>
            </a:fld>
            <a:endParaRPr lang="fr-CA"/>
          </a:p>
        </p:txBody>
      </p:sp>
      <p:grpSp>
        <p:nvGrpSpPr>
          <p:cNvPr id="15" name="群組 14"/>
          <p:cNvGrpSpPr/>
          <p:nvPr/>
        </p:nvGrpSpPr>
        <p:grpSpPr>
          <a:xfrm>
            <a:off x="798944" y="3355466"/>
            <a:ext cx="7454009" cy="3230853"/>
            <a:chOff x="798944" y="3355466"/>
            <a:chExt cx="7454009" cy="3230853"/>
          </a:xfrm>
        </p:grpSpPr>
        <p:sp>
          <p:nvSpPr>
            <p:cNvPr id="2" name="文字方塊 1"/>
            <p:cNvSpPr txBox="1"/>
            <p:nvPr/>
          </p:nvSpPr>
          <p:spPr>
            <a:xfrm>
              <a:off x="2439183" y="6309320"/>
              <a:ext cx="883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>
                  <a:solidFill>
                    <a:schemeClr val="accent6">
                      <a:lumMod val="75000"/>
                    </a:schemeClr>
                  </a:solidFill>
                </a:rPr>
                <a:t>400K-face</a:t>
              </a:r>
              <a:endParaRPr lang="zh-TW" alt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5741083" y="6309320"/>
              <a:ext cx="7136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200" dirty="0" smtClean="0">
                  <a:solidFill>
                    <a:schemeClr val="accent6">
                      <a:lumMod val="75000"/>
                    </a:schemeClr>
                  </a:solidFill>
                </a:rPr>
                <a:t>5K-face</a:t>
              </a:r>
              <a:endParaRPr lang="zh-TW" altLang="en-U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3" cstate="print"/>
            <a:srcRect r="61618"/>
            <a:stretch/>
          </p:blipFill>
          <p:spPr>
            <a:xfrm>
              <a:off x="2116211" y="3356992"/>
              <a:ext cx="1656184" cy="2932583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44" y="4565309"/>
              <a:ext cx="1143160" cy="1724266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793" y="4565309"/>
              <a:ext cx="1143160" cy="1724266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3355466"/>
              <a:ext cx="1762371" cy="2934109"/>
            </a:xfrm>
            <a:prstGeom prst="rect">
              <a:avLst/>
            </a:prstGeom>
          </p:spPr>
        </p:pic>
      </p:grpSp>
      <p:sp>
        <p:nvSpPr>
          <p:cNvPr id="16" name="向右箭號 15"/>
          <p:cNvSpPr/>
          <p:nvPr/>
        </p:nvSpPr>
        <p:spPr>
          <a:xfrm>
            <a:off x="4139952" y="4509120"/>
            <a:ext cx="864096" cy="648072"/>
          </a:xfrm>
          <a:prstGeom prst="rightArrow">
            <a:avLst/>
          </a:prstGeom>
          <a:solidFill>
            <a:srgbClr val="018052"/>
          </a:solidFill>
          <a:ln>
            <a:solidFill>
              <a:srgbClr val="8DCFB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/>
              <a:t>Related Work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Partitioning</a:t>
            </a:r>
          </a:p>
          <a:p>
            <a:pPr lvl="1"/>
            <a:r>
              <a:rPr lang="en-US" altLang="zh-TW" sz="2000" dirty="0" smtClean="0"/>
              <a:t>Greedy</a:t>
            </a:r>
          </a:p>
          <a:p>
            <a:pPr lvl="1"/>
            <a:r>
              <a:rPr lang="en-US" altLang="zh-TW" sz="2000" b="1" dirty="0" smtClean="0"/>
              <a:t>Some of the metric used for clustering can be proven asymptotically optimal (i.e., for infinitesimal triangles) for the L</a:t>
            </a:r>
            <a:r>
              <a:rPr lang="en-US" altLang="zh-TW" sz="1400" b="1" dirty="0" smtClean="0"/>
              <a:t>2</a:t>
            </a:r>
            <a:r>
              <a:rPr lang="en-US" altLang="zh-TW" sz="2000" b="1" dirty="0" smtClean="0"/>
              <a:t> metric. </a:t>
            </a:r>
          </a:p>
          <a:p>
            <a:pPr lvl="1">
              <a:buNone/>
            </a:pPr>
            <a:r>
              <a:rPr lang="en-US" altLang="zh-TW" sz="2000" i="1" dirty="0" smtClean="0"/>
              <a:t>	</a:t>
            </a:r>
            <a:r>
              <a:rPr lang="en-US" altLang="zh-TW" sz="1800" dirty="0" smtClean="0"/>
              <a:t>[</a:t>
            </a:r>
            <a:r>
              <a:rPr lang="en-US" altLang="zh-TW" sz="1800" dirty="0" err="1" smtClean="0"/>
              <a:t>Heckbert</a:t>
            </a:r>
            <a:r>
              <a:rPr lang="en-US" altLang="zh-TW" sz="1800" dirty="0" smtClean="0"/>
              <a:t> and Garland 1999. </a:t>
            </a:r>
            <a:r>
              <a:rPr lang="en-US" altLang="zh-TW" sz="1800" i="1" dirty="0" smtClean="0"/>
              <a:t>Optimal Triangulation and Quadric-Based Surface </a:t>
            </a:r>
            <a:r>
              <a:rPr lang="en-US" altLang="zh-TW" sz="1800" i="1" dirty="0" err="1" smtClean="0"/>
              <a:t>Simpliﬁcation</a:t>
            </a:r>
            <a:r>
              <a:rPr lang="en-US" altLang="zh-TW" sz="1800" dirty="0" smtClean="0"/>
              <a:t>]</a:t>
            </a:r>
            <a:endParaRPr lang="en-US" altLang="zh-TW" sz="2000" dirty="0" smtClean="0"/>
          </a:p>
          <a:p>
            <a:r>
              <a:rPr lang="en-US" altLang="zh-TW" sz="2400" dirty="0" smtClean="0"/>
              <a:t>Global optimization</a:t>
            </a:r>
          </a:p>
          <a:p>
            <a:pPr lvl="1"/>
            <a:r>
              <a:rPr lang="da-DK" altLang="zh-TW" sz="2000" dirty="0" smtClean="0"/>
              <a:t>Energy Functional [Hoppe et al. 1993]</a:t>
            </a:r>
          </a:p>
          <a:p>
            <a:pPr lvl="1"/>
            <a:r>
              <a:rPr lang="da-DK" altLang="zh-TW" sz="2000" dirty="0" smtClean="0"/>
              <a:t>...</a:t>
            </a:r>
            <a:endParaRPr lang="en-US" altLang="zh-TW" sz="2000" dirty="0" smtClean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3995-83BF-43B8-B71B-23E464B53B64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9D12-9BA5-49DF-A390-8C73B5A58829}" type="slidenum">
              <a:rPr lang="fr-CA" smtClean="0"/>
              <a:pPr/>
              <a:t>4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Shape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Approximation Theory</a:t>
            </a:r>
            <a:endParaRPr lang="en-US" altLang="zh-TW" sz="2000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n-US" altLang="zh-TW" sz="2000" dirty="0" smtClean="0"/>
              <a:t>Functional Setting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zh-TW" sz="2000" dirty="0" smtClean="0"/>
              <a:t>Height Field Approximation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zh-TW" sz="2000" dirty="0"/>
              <a:t>Arbitrary Geometry</a:t>
            </a:r>
          </a:p>
          <a:p>
            <a:pPr marL="914400" lvl="1" indent="-457200">
              <a:buFont typeface="+mj-lt"/>
              <a:buAutoNum type="alphaLcParenR"/>
            </a:pPr>
            <a:endParaRPr lang="en-US" altLang="zh-TW" sz="2000" dirty="0" smtClean="0"/>
          </a:p>
          <a:p>
            <a:pPr lvl="2">
              <a:buNone/>
            </a:pPr>
            <a:endParaRPr lang="en-US" altLang="zh-TW" sz="1800" dirty="0" smtClean="0"/>
          </a:p>
          <a:p>
            <a:pPr lvl="2"/>
            <a:endParaRPr lang="en-US" altLang="zh-TW" sz="1600" dirty="0" smtClean="0"/>
          </a:p>
          <a:p>
            <a:pPr lvl="1"/>
            <a:endParaRPr lang="zh-TW" altLang="en-US" sz="2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9452-D5AD-4E35-8A2A-1F5956FBFF39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F0E2-4E2F-46BE-AA8E-36CC73F7EF27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988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Shape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Approximation Theory</a:t>
            </a:r>
            <a:endParaRPr lang="en-US" altLang="zh-TW" sz="2000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n-US" altLang="zh-TW" sz="2000" b="1" dirty="0" smtClean="0"/>
              <a:t>Functional Setting</a:t>
            </a:r>
          </a:p>
          <a:p>
            <a:pPr lvl="2">
              <a:buFont typeface="Wingdings" pitchFamily="2" charset="2"/>
              <a:buChar char="p"/>
            </a:pPr>
            <a:r>
              <a:rPr lang="en-US" altLang="zh-TW" sz="1800" dirty="0" smtClean="0"/>
              <a:t>Strong results in </a:t>
            </a:r>
            <a:r>
              <a:rPr lang="en-US" altLang="zh-TW" sz="1800" dirty="0" err="1" smtClean="0"/>
              <a:t>L</a:t>
            </a:r>
            <a:r>
              <a:rPr lang="en-US" altLang="zh-TW" sz="1400" dirty="0" err="1" smtClean="0"/>
              <a:t>p</a:t>
            </a:r>
            <a:r>
              <a:rPr lang="en-US" altLang="zh-TW" sz="1400" dirty="0"/>
              <a:t> </a:t>
            </a:r>
            <a:r>
              <a:rPr lang="en-US" altLang="zh-TW" sz="1800" dirty="0"/>
              <a:t>metric.</a:t>
            </a:r>
            <a:endParaRPr lang="en-US" altLang="zh-TW" sz="1400" dirty="0" smtClean="0"/>
          </a:p>
          <a:p>
            <a:pPr lvl="2">
              <a:buFont typeface="Wingdings" pitchFamily="2" charset="2"/>
              <a:buChar char="p"/>
            </a:pPr>
            <a:r>
              <a:rPr lang="en-US" altLang="zh-TW" sz="1800" dirty="0" smtClean="0"/>
              <a:t>Relies on parameterization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zh-TW" sz="2000" dirty="0" smtClean="0"/>
              <a:t>Height Field Approximation</a:t>
            </a:r>
          </a:p>
          <a:p>
            <a:pPr marL="914400" lvl="1" indent="-457200">
              <a:buFont typeface="+mj-lt"/>
              <a:buAutoNum type="alphaLcParenR" startAt="3"/>
            </a:pPr>
            <a:r>
              <a:rPr lang="en-US" altLang="zh-TW" sz="2000" dirty="0"/>
              <a:t>Arbitrary Geometry</a:t>
            </a:r>
          </a:p>
          <a:p>
            <a:pPr lvl="2">
              <a:buNone/>
            </a:pPr>
            <a:endParaRPr lang="en-US" altLang="zh-TW" sz="1800" dirty="0" smtClean="0"/>
          </a:p>
          <a:p>
            <a:pPr lvl="2"/>
            <a:endParaRPr lang="en-US" altLang="zh-TW" sz="1600" dirty="0" smtClean="0"/>
          </a:p>
          <a:p>
            <a:pPr lvl="1"/>
            <a:endParaRPr lang="zh-TW" altLang="en-US" sz="2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9452-D5AD-4E35-8A2A-1F5956FBFF39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F0E2-4E2F-46BE-AA8E-36CC73F7EF27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603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Shape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Approximation Theory</a:t>
            </a:r>
            <a:endParaRPr lang="en-US" altLang="zh-TW" sz="2000" dirty="0" smtClean="0"/>
          </a:p>
          <a:p>
            <a:pPr marL="914400" lvl="1" indent="-457200">
              <a:buFont typeface="+mj-lt"/>
              <a:buAutoNum type="alphaLcParenR"/>
            </a:pPr>
            <a:r>
              <a:rPr lang="en-US" altLang="zh-TW" sz="2000" dirty="0" smtClean="0"/>
              <a:t>Functional Setting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zh-TW" sz="2000" b="1" dirty="0" smtClean="0"/>
              <a:t>Height Field Approximation</a:t>
            </a:r>
          </a:p>
          <a:p>
            <a:pPr lvl="2">
              <a:buFont typeface="Wingdings" pitchFamily="2" charset="2"/>
              <a:buChar char="p"/>
            </a:pPr>
            <a:r>
              <a:rPr lang="en-US" altLang="zh-TW" sz="1800" dirty="0" smtClean="0"/>
              <a:t>Obvious Parameterization.</a:t>
            </a:r>
          </a:p>
          <a:p>
            <a:pPr lvl="2">
              <a:buFont typeface="Wingdings" pitchFamily="2" charset="2"/>
              <a:buChar char="p"/>
            </a:pPr>
            <a:r>
              <a:rPr lang="en-US" altLang="zh-TW" sz="1800" dirty="0" smtClean="0"/>
              <a:t>Few results about optimality in </a:t>
            </a:r>
            <a:r>
              <a:rPr lang="en-US" altLang="zh-TW" sz="1800" dirty="0" err="1" smtClean="0"/>
              <a:t>L</a:t>
            </a:r>
            <a:r>
              <a:rPr lang="en-US" altLang="zh-TW" sz="1400" dirty="0" err="1" smtClean="0"/>
              <a:t>p</a:t>
            </a:r>
            <a:r>
              <a:rPr lang="en-US" altLang="zh-TW" sz="1400" dirty="0" smtClean="0"/>
              <a:t> </a:t>
            </a:r>
            <a:r>
              <a:rPr lang="en-US" altLang="zh-TW" sz="1800" dirty="0" smtClean="0"/>
              <a:t>metric.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zh-TW" sz="2000" dirty="0"/>
              <a:t>Arbitrary Geometry</a:t>
            </a:r>
          </a:p>
          <a:p>
            <a:pPr marL="914400" lvl="1" indent="-457200">
              <a:buFont typeface="+mj-lt"/>
              <a:buAutoNum type="alphaLcParenR"/>
            </a:pPr>
            <a:endParaRPr lang="en-US" altLang="zh-TW" sz="2200" dirty="0" smtClean="0"/>
          </a:p>
          <a:p>
            <a:pPr lvl="2">
              <a:buNone/>
            </a:pPr>
            <a:endParaRPr lang="en-US" altLang="zh-TW" sz="1800" dirty="0" smtClean="0"/>
          </a:p>
          <a:p>
            <a:pPr lvl="2"/>
            <a:endParaRPr lang="en-US" altLang="zh-TW" sz="1600" dirty="0" smtClean="0"/>
          </a:p>
          <a:p>
            <a:pPr lvl="1"/>
            <a:endParaRPr lang="zh-TW" altLang="en-US" sz="2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9452-D5AD-4E35-8A2A-1F5956FBFF39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F0E2-4E2F-46BE-AA8E-36CC73F7EF27}" type="slidenum">
              <a:rPr lang="fr-CA" smtClean="0"/>
              <a:pPr/>
              <a:t>7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Shape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Approximation Theory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zh-TW" sz="2000" dirty="0"/>
              <a:t>Functional Setting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zh-TW" sz="2000" dirty="0"/>
              <a:t>Height Field </a:t>
            </a:r>
            <a:r>
              <a:rPr lang="en-US" altLang="zh-TW" sz="2000" dirty="0" smtClean="0"/>
              <a:t>Approximation</a:t>
            </a:r>
          </a:p>
          <a:p>
            <a:pPr marL="914400" lvl="1" indent="-457200">
              <a:buFont typeface="+mj-lt"/>
              <a:buAutoNum type="alphaLcParenR" startAt="3"/>
            </a:pPr>
            <a:r>
              <a:rPr lang="en-US" altLang="zh-TW" sz="2000" b="1" dirty="0" smtClean="0"/>
              <a:t>Arbitrary Geometry</a:t>
            </a:r>
          </a:p>
          <a:p>
            <a:pPr marL="1314450" lvl="2" indent="-457200">
              <a:buFont typeface="Wingdings" panose="05000000000000000000" pitchFamily="2" charset="2"/>
              <a:buChar char="p"/>
            </a:pPr>
            <a:r>
              <a:rPr lang="en-US" altLang="zh-TW" sz="1800" dirty="0" smtClean="0"/>
              <a:t>Metric commonly used </a:t>
            </a:r>
            <a:r>
              <a:rPr lang="en-US" altLang="zh-TW" sz="1800" dirty="0" err="1" smtClean="0"/>
              <a:t>L</a:t>
            </a:r>
            <a:r>
              <a:rPr lang="en-US" altLang="zh-TW" sz="1400" dirty="0" err="1" smtClean="0"/>
              <a:t>p</a:t>
            </a:r>
            <a:r>
              <a:rPr lang="en-US" altLang="zh-TW" sz="1400" dirty="0" smtClean="0"/>
              <a:t>.</a:t>
            </a:r>
            <a:endParaRPr lang="zh-TW" altLang="en-US" sz="18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9452-D5AD-4E35-8A2A-1F5956FBFF39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F0E2-4E2F-46BE-AA8E-36CC73F7EF27}" type="slidenum">
              <a:rPr lang="fr-CA" smtClean="0"/>
              <a:pPr/>
              <a:t>8</a:t>
            </a:fld>
            <a:endParaRPr lang="fr-CA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4293096"/>
            <a:ext cx="4412026" cy="147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Shape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Propose to reformulate the problem of surface approximation by introducing the notions of </a:t>
            </a:r>
            <a:r>
              <a:rPr lang="en-US" altLang="zh-TW" sz="2400" b="1" dirty="0" smtClean="0"/>
              <a:t>shape proxies </a:t>
            </a:r>
            <a:r>
              <a:rPr lang="en-US" altLang="zh-TW" sz="2400" dirty="0" smtClean="0"/>
              <a:t>and </a:t>
            </a:r>
            <a:r>
              <a:rPr lang="en-US" altLang="zh-TW" sz="2400" b="1" dirty="0" err="1" smtClean="0"/>
              <a:t>variational</a:t>
            </a:r>
            <a:r>
              <a:rPr lang="en-US" altLang="zh-TW" sz="2400" b="1" dirty="0" smtClean="0"/>
              <a:t> partitions</a:t>
            </a:r>
            <a:r>
              <a:rPr lang="en-US" altLang="zh-TW" sz="2400" dirty="0" smtClean="0"/>
              <a:t>.</a:t>
            </a:r>
          </a:p>
          <a:p>
            <a:pPr lvl="1"/>
            <a:r>
              <a:rPr lang="en-US" altLang="zh-TW" sz="2000" dirty="0" smtClean="0"/>
              <a:t>Shape proxies: </a:t>
            </a:r>
          </a:p>
          <a:p>
            <a:pPr marL="1314450" lvl="2" indent="-457200">
              <a:buFont typeface="Wingdings" panose="05000000000000000000" pitchFamily="2" charset="2"/>
              <a:buAutoNum type="circleNumWdWhitePlain"/>
            </a:pPr>
            <a:r>
              <a:rPr lang="en-US" altLang="zh-TW" sz="1600" dirty="0" smtClean="0"/>
              <a:t>A mesh partition R = {</a:t>
            </a:r>
            <a:r>
              <a:rPr lang="en-US" altLang="zh-TW" sz="1600" dirty="0" err="1" smtClean="0"/>
              <a:t>R</a:t>
            </a:r>
            <a:r>
              <a:rPr lang="en-US" altLang="zh-TW" sz="1000" dirty="0" err="1" smtClean="0"/>
              <a:t>i</a:t>
            </a:r>
            <a:r>
              <a:rPr lang="en-US" altLang="zh-TW" sz="1600" dirty="0" smtClean="0"/>
              <a:t>}</a:t>
            </a:r>
          </a:p>
          <a:p>
            <a:pPr marL="1314450" lvl="2" indent="-457200">
              <a:buFont typeface="Wingdings" panose="05000000000000000000" pitchFamily="2" charset="2"/>
              <a:buAutoNum type="circleNumWdWhitePlain"/>
            </a:pPr>
            <a:r>
              <a:rPr lang="en-US" altLang="zh-TW" sz="1600" dirty="0" smtClean="0"/>
              <a:t>A shape proxy is a pair P</a:t>
            </a:r>
            <a:r>
              <a:rPr lang="en-US" altLang="zh-TW" sz="1000" dirty="0" smtClean="0"/>
              <a:t>i </a:t>
            </a:r>
            <a:r>
              <a:rPr lang="en-US" altLang="zh-TW" sz="1600" dirty="0" smtClean="0"/>
              <a:t>= ( X</a:t>
            </a:r>
            <a:r>
              <a:rPr lang="en-US" altLang="zh-TW" sz="1000" dirty="0" smtClean="0"/>
              <a:t>i </a:t>
            </a:r>
            <a:r>
              <a:rPr lang="en-US" altLang="zh-TW" sz="1600" dirty="0" smtClean="0"/>
              <a:t>, N</a:t>
            </a:r>
            <a:r>
              <a:rPr lang="en-US" altLang="zh-TW" sz="1000" dirty="0" smtClean="0"/>
              <a:t>i </a:t>
            </a:r>
            <a:r>
              <a:rPr lang="en-US" altLang="zh-TW" sz="1600" dirty="0" smtClean="0"/>
              <a:t>);  X</a:t>
            </a:r>
            <a:r>
              <a:rPr lang="en-US" altLang="zh-TW" sz="1000" dirty="0" smtClean="0"/>
              <a:t>i </a:t>
            </a:r>
            <a:r>
              <a:rPr lang="en-US" altLang="zh-TW" sz="1600" dirty="0" smtClean="0"/>
              <a:t>= point,</a:t>
            </a:r>
            <a:r>
              <a:rPr lang="en-US" altLang="zh-TW" sz="1600" dirty="0"/>
              <a:t> </a:t>
            </a:r>
            <a:r>
              <a:rPr lang="en-US" altLang="zh-TW" sz="1600" dirty="0" smtClean="0"/>
              <a:t>N</a:t>
            </a:r>
            <a:r>
              <a:rPr lang="en-US" altLang="zh-TW" sz="1000" dirty="0" smtClean="0"/>
              <a:t>i </a:t>
            </a:r>
            <a:r>
              <a:rPr lang="en-US" altLang="zh-TW" sz="1600" dirty="0" smtClean="0"/>
              <a:t>= normal </a:t>
            </a:r>
            <a:endParaRPr lang="en-US" altLang="zh-TW" sz="1600" dirty="0"/>
          </a:p>
          <a:p>
            <a:pPr lvl="1"/>
            <a:r>
              <a:rPr lang="en-US" altLang="zh-TW" sz="2000" dirty="0" smtClean="0"/>
              <a:t>Variational partitions: iteratively </a:t>
            </a:r>
            <a:r>
              <a:rPr lang="en-US" altLang="zh-TW" sz="2000" dirty="0"/>
              <a:t>s</a:t>
            </a:r>
            <a:r>
              <a:rPr lang="en-US" altLang="zh-TW" sz="2000" dirty="0" smtClean="0"/>
              <a:t>eek a partition that minimize a given error. </a:t>
            </a:r>
            <a:endParaRPr lang="zh-TW" altLang="en-US" sz="2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79452-D5AD-4E35-8A2A-1F5956FBFF39}" type="datetime1">
              <a:rPr lang="fr-FR" altLang="zh-TW" smtClean="0"/>
              <a:pPr/>
              <a:t>27/03/2014</a:t>
            </a:fld>
            <a:endParaRPr lang="fr-CA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F0E2-4E2F-46BE-AA8E-36CC73F7EF27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6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151</Template>
  <TotalTime>828</TotalTime>
  <Words>862</Words>
  <Application>Microsoft Office PowerPoint</Application>
  <PresentationFormat>如螢幕大小 (4:3)</PresentationFormat>
  <Paragraphs>208</Paragraphs>
  <Slides>20</Slides>
  <Notes>12</Notes>
  <HiddenSlides>2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5" baseType="lpstr">
      <vt:lpstr>新細明體</vt:lpstr>
      <vt:lpstr>Arial</vt:lpstr>
      <vt:lpstr>Calibri</vt:lpstr>
      <vt:lpstr>Wingdings</vt:lpstr>
      <vt:lpstr>Thème Office</vt:lpstr>
      <vt:lpstr>Variational Shape Approximation</vt:lpstr>
      <vt:lpstr>Outline</vt:lpstr>
      <vt:lpstr>Introduction</vt:lpstr>
      <vt:lpstr>Related Work</vt:lpstr>
      <vt:lpstr>Shape Approximation</vt:lpstr>
      <vt:lpstr>Shape Approximation</vt:lpstr>
      <vt:lpstr>Shape Approximation</vt:lpstr>
      <vt:lpstr>Shape Approximation</vt:lpstr>
      <vt:lpstr>Shape Approximation</vt:lpstr>
      <vt:lpstr>Shape Approximation</vt:lpstr>
      <vt:lpstr>Shape Approximation</vt:lpstr>
      <vt:lpstr>Shape Approximation</vt:lpstr>
      <vt:lpstr>Optimizing Shape Proxies</vt:lpstr>
      <vt:lpstr>Optimizing Shape Proxies</vt:lpstr>
      <vt:lpstr>Optimizing Shape Proxies</vt:lpstr>
      <vt:lpstr>Optimizing Shape Proxies</vt:lpstr>
      <vt:lpstr>Results</vt:lpstr>
      <vt:lpstr>Results</vt:lpstr>
      <vt:lpstr>Results</vt:lpstr>
      <vt:lpstr>Result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Variational Shape Approximation</dc:title>
  <dc:creator>user</dc:creator>
  <cp:lastModifiedBy>mengru</cp:lastModifiedBy>
  <cp:revision>53</cp:revision>
  <cp:lastPrinted>2014-03-26T14:01:58Z</cp:lastPrinted>
  <dcterms:created xsi:type="dcterms:W3CDTF">2014-03-23T15:51:47Z</dcterms:created>
  <dcterms:modified xsi:type="dcterms:W3CDTF">2014-03-27T05:58:53Z</dcterms:modified>
</cp:coreProperties>
</file>